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60" r:id="rId3"/>
    <p:sldId id="291" r:id="rId4"/>
    <p:sldId id="284" r:id="rId5"/>
    <p:sldId id="288" r:id="rId6"/>
    <p:sldId id="296" r:id="rId7"/>
    <p:sldId id="285" r:id="rId8"/>
    <p:sldId id="294" r:id="rId9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9999"/>
    <a:srgbClr val="D19479"/>
    <a:srgbClr val="E4A076"/>
    <a:srgbClr val="EAB696"/>
    <a:srgbClr val="DAAA94"/>
    <a:srgbClr val="FFFDFB"/>
    <a:srgbClr val="FEF2E8"/>
    <a:srgbClr val="996633"/>
    <a:srgbClr val="C45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37" autoAdjust="0"/>
    <p:restoredTop sz="94660"/>
  </p:normalViewPr>
  <p:slideViewPr>
    <p:cSldViewPr>
      <p:cViewPr>
        <p:scale>
          <a:sx n="100" d="100"/>
          <a:sy n="100" d="100"/>
        </p:scale>
        <p:origin x="-2004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816" y="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/>
          <a:lstStyle>
            <a:lvl1pPr algn="r">
              <a:defRPr sz="1200"/>
            </a:lvl1pPr>
          </a:lstStyle>
          <a:p>
            <a:fld id="{5CA82489-7B08-4104-9703-54F3E463743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684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816" y="937684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 anchor="b"/>
          <a:lstStyle>
            <a:lvl1pPr algn="r">
              <a:defRPr sz="1200"/>
            </a:lvl1pPr>
          </a:lstStyle>
          <a:p>
            <a:fld id="{2F754E29-4784-4154-B2A3-93F651561B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6451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816" y="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/>
          <a:lstStyle>
            <a:lvl1pPr algn="r">
              <a:defRPr sz="1200"/>
            </a:lvl1pPr>
          </a:lstStyle>
          <a:p>
            <a:fld id="{1457AF9C-1F77-4D37-AAEE-A7D8F91B48E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37" tIns="44718" rIns="89437" bIns="4471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6" y="4689204"/>
            <a:ext cx="5437827" cy="4443637"/>
          </a:xfrm>
          <a:prstGeom prst="rect">
            <a:avLst/>
          </a:prstGeom>
        </p:spPr>
        <p:txBody>
          <a:bodyPr vert="horz" lIns="89437" tIns="44718" rIns="89437" bIns="4471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684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816" y="9376841"/>
            <a:ext cx="2945293" cy="494258"/>
          </a:xfrm>
          <a:prstGeom prst="rect">
            <a:avLst/>
          </a:prstGeom>
        </p:spPr>
        <p:txBody>
          <a:bodyPr vert="horz" lIns="89437" tIns="44718" rIns="89437" bIns="44718" rtlCol="0" anchor="b"/>
          <a:lstStyle>
            <a:lvl1pPr algn="r">
              <a:defRPr sz="1200"/>
            </a:lvl1pPr>
          </a:lstStyle>
          <a:p>
            <a:fld id="{E8A9E0A5-6600-427A-8898-8F77BD7BA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0450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AEE206-2DDD-45B3-A6A0-D838B73211C5}" type="slidenum">
              <a:rPr lang="ru-RU" altLang="zh-CN" smtClean="0"/>
              <a:pPr>
                <a:defRPr/>
              </a:pPr>
              <a:t>1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124644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69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4B98-A61E-4858-B91A-22BFC881513D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17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2321-26C3-4129-A906-EB5F23E4C402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88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A27A-37EA-4095-8FD9-B56F571ADDC5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9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AA2-78D3-4BB0-89D8-0EFE7FE8B8B3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B168-7222-41D9-8D1D-731098B7899A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8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4B8E-B465-4D3E-83B5-A7FC9B40A701}" type="datetime1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9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2BEF4-B7B4-49EB-8E41-EDFE73328D0D}" type="datetime1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25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D383-FDD1-4F4D-8256-4FF89494FFB5}" type="datetime1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6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9FDC-DC2B-4F2F-B2B9-D9688DF29B5E}" type="datetime1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2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3DF5-DF43-40F3-B065-463CF4C7C638}" type="datetime1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5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68F7C-1FA9-476F-811C-F4E4095B2B26}" type="datetime1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8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5E783-BE85-45F2-BF75-7919BFAE2F6F}" type="datetime1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2DDE-6C6C-424C-ACD5-39BC1689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39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jpeg"/><Relationship Id="rId5" Type="http://schemas.openxmlformats.org/officeDocument/2006/relationships/image" Target="../media/image11.jpeg"/><Relationship Id="rId10" Type="http://schemas.microsoft.com/office/2007/relationships/hdphoto" Target="../media/hdphoto2.wdp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38" y="0"/>
            <a:ext cx="9176138" cy="68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049" y="1700808"/>
            <a:ext cx="6544021" cy="2346592"/>
          </a:xfrm>
        </p:spPr>
        <p:txBody>
          <a:bodyPr>
            <a:normAutofit/>
          </a:bodyPr>
          <a:lstStyle/>
          <a:p>
            <a:pPr lvl="0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О реализации мероприятий по созданию индустриального парка «Подгоренский»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9190" y="5013176"/>
            <a:ext cx="7687266" cy="1733909"/>
          </a:xfrm>
        </p:spPr>
        <p:txBody>
          <a:bodyPr>
            <a:normAutofit/>
          </a:bodyPr>
          <a:lstStyle/>
          <a:p>
            <a:pPr marL="0" indent="0" algn="r">
              <a:buNone/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r"/>
            <a:endParaRPr lang="ru-RU" dirty="0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407" y="51155"/>
            <a:ext cx="1023437" cy="97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7FDFD"/>
              </a:clrFrom>
              <a:clrTo>
                <a:srgbClr val="F7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1" t="28755" r="27957" b="34298"/>
          <a:stretch/>
        </p:blipFill>
        <p:spPr>
          <a:xfrm>
            <a:off x="2555776" y="3212976"/>
            <a:ext cx="3816423" cy="1944216"/>
          </a:xfrm>
          <a:prstGeom prst="rect">
            <a:avLst/>
          </a:prstGeom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10180" y1="2381" x2="55090" y2="41429"/>
                        <a14:foregroundMark x1="52695" y1="42857" x2="76647" y2="62381"/>
                        <a14:foregroundMark x1="78443" y1="64762" x2="99401" y2="70476"/>
                        <a14:foregroundMark x1="47305" y1="30952" x2="96407" y2="2857"/>
                        <a14:foregroundMark x1="64072" y1="29048" x2="64072" y2="29048"/>
                        <a14:foregroundMark x1="64072" y1="29048" x2="98204" y2="63333"/>
                        <a14:foregroundMark x1="55689" y1="23333" x2="37725" y2="0"/>
                        <a14:foregroundMark x1="68862" y1="10476" x2="89222" y2="2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279" y="279392"/>
            <a:ext cx="732300" cy="92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64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8"/>
    </mc:Choice>
    <mc:Fallback xmlns="">
      <p:transition spd="slow" advTm="849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84" y="2886918"/>
            <a:ext cx="3840480" cy="38648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7" t="17841"/>
          <a:stretch/>
        </p:blipFill>
        <p:spPr bwMode="auto">
          <a:xfrm>
            <a:off x="0" y="0"/>
            <a:ext cx="913933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346807"/>
            <a:ext cx="6336704" cy="5847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Информация о проекте</a:t>
            </a:r>
          </a:p>
        </p:txBody>
      </p:sp>
      <p:pic>
        <p:nvPicPr>
          <p:cNvPr id="2067" name="Рисунок 206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67" y="1016650"/>
            <a:ext cx="3137909" cy="2764678"/>
          </a:xfrm>
          <a:prstGeom prst="rect">
            <a:avLst/>
          </a:prstGeom>
        </p:spPr>
      </p:pic>
      <p:sp>
        <p:nvSpPr>
          <p:cNvPr id="2068" name="TextBox 2067"/>
          <p:cNvSpPr txBox="1"/>
          <p:nvPr/>
        </p:nvSpPr>
        <p:spPr>
          <a:xfrm>
            <a:off x="303511" y="1604530"/>
            <a:ext cx="14794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Каменский район</a:t>
            </a:r>
            <a:endParaRPr lang="ru-RU" sz="800" b="1" dirty="0">
              <a:solidFill>
                <a:srgbClr val="C45B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9" name="TextBox 2068"/>
          <p:cNvSpPr txBox="1"/>
          <p:nvPr/>
        </p:nvSpPr>
        <p:spPr>
          <a:xfrm>
            <a:off x="189618" y="3195280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dirty="0" err="1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Ольховатский</a:t>
            </a:r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район</a:t>
            </a:r>
            <a:endParaRPr lang="ru-RU" sz="800" b="1" dirty="0">
              <a:solidFill>
                <a:srgbClr val="C45B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0" name="TextBox 2069"/>
          <p:cNvSpPr txBox="1"/>
          <p:nvPr/>
        </p:nvSpPr>
        <p:spPr>
          <a:xfrm>
            <a:off x="1223876" y="3578107"/>
            <a:ext cx="1164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dirty="0" err="1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Россошанский</a:t>
            </a:r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800" b="1" dirty="0">
              <a:solidFill>
                <a:srgbClr val="C45B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1" name="TextBox 2070"/>
          <p:cNvSpPr txBox="1"/>
          <p:nvPr/>
        </p:nvSpPr>
        <p:spPr>
          <a:xfrm>
            <a:off x="2814996" y="2091527"/>
            <a:ext cx="6848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Павловский</a:t>
            </a:r>
            <a:endParaRPr lang="ru-RU" sz="700" b="1" dirty="0">
              <a:solidFill>
                <a:srgbClr val="C45B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2" name="Прямоугольник 2071"/>
          <p:cNvSpPr/>
          <p:nvPr/>
        </p:nvSpPr>
        <p:spPr>
          <a:xfrm>
            <a:off x="3056708" y="2240013"/>
            <a:ext cx="42672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" b="1" dirty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район</a:t>
            </a:r>
          </a:p>
        </p:txBody>
      </p:sp>
      <p:sp>
        <p:nvSpPr>
          <p:cNvPr id="2078" name="Овал 2077"/>
          <p:cNvSpPr/>
          <p:nvPr/>
        </p:nvSpPr>
        <p:spPr>
          <a:xfrm>
            <a:off x="1661910" y="2858883"/>
            <a:ext cx="144016" cy="149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971367" y="1030351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Общая площадь: </a:t>
            </a:r>
            <a:r>
              <a:rPr lang="ru-RU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44,7 га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30823" y="1678267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60656" y="1354500"/>
            <a:ext cx="4581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1 – 36:24:8000007:424</a:t>
            </a:r>
            <a:r>
              <a:rPr lang="ru-RU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- 447 </a:t>
            </a:r>
            <a:r>
              <a:rPr lang="ru-RU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403 </a:t>
            </a:r>
            <a:r>
              <a:rPr lang="ru-RU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/>
            <a:r>
              <a:rPr lang="ru-RU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земли промышленного назначения</a:t>
            </a:r>
          </a:p>
          <a:p>
            <a:pPr algn="ctr"/>
            <a:endParaRPr lang="ru-RU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9018" y="3781328"/>
            <a:ext cx="47054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Преимущества участка </a:t>
            </a:r>
          </a:p>
          <a:p>
            <a:pPr algn="just"/>
            <a:r>
              <a:rPr lang="ru-RU" sz="1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размещения индустриального </a:t>
            </a:r>
            <a:r>
              <a:rPr lang="ru-RU" sz="1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парка:</a:t>
            </a:r>
          </a:p>
          <a:p>
            <a:pPr algn="just"/>
            <a:endParaRPr lang="ru-RU" sz="800" b="1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близость 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к основным </a:t>
            </a:r>
            <a:r>
              <a:rPr lang="ru-RU" sz="1200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энергосетевым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объектам</a:t>
            </a: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endParaRPr lang="ru-RU" sz="8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близость 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к Юго-Восточной железной дороге (основной ход «Москва – Адлер</a:t>
            </a: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171450" indent="-171450" algn="just">
              <a:buFontTx/>
              <a:buChar char="-"/>
            </a:pPr>
            <a:endParaRPr lang="ru-RU" sz="8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на территории старого </a:t>
            </a:r>
            <a:r>
              <a:rPr lang="ru-RU" sz="1200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цемзавода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подъездных ж/д путей</a:t>
            </a: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endParaRPr lang="ru-RU" sz="8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непосредственная 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близость федеральной дороги «Белгород –М-4 «Дон» Москва – Воронеж – Ростов-на-Дону – Краснодар – Новороссийск</a:t>
            </a: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171450" indent="-171450" algn="just">
              <a:buFontTx/>
              <a:buChar char="-"/>
            </a:pPr>
            <a:endParaRPr lang="ru-RU" sz="8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близкое </a:t>
            </a:r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расположение к Воронежскому филиалу АО «Евроцемент </a:t>
            </a:r>
            <a:r>
              <a:rPr lang="ru-RU" sz="1200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12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171450" indent="-171450" algn="just">
              <a:buFontTx/>
              <a:buChar char="-"/>
            </a:pPr>
            <a:endParaRPr lang="ru-RU" sz="8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- наличие рядом с участками муниципальных очистных сооружений</a:t>
            </a:r>
            <a:r>
              <a:rPr lang="ru-RU" sz="1200" dirty="0" smtClean="0">
                <a:solidFill>
                  <a:srgbClr val="008080"/>
                </a:solidFill>
              </a:rPr>
              <a:t>.</a:t>
            </a:r>
            <a:endParaRPr lang="ru-RU" sz="1200" dirty="0">
              <a:solidFill>
                <a:srgbClr val="008080"/>
              </a:solidFill>
            </a:endParaRPr>
          </a:p>
        </p:txBody>
      </p:sp>
      <p:pic>
        <p:nvPicPr>
          <p:cNvPr id="1031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59" y="177695"/>
            <a:ext cx="1861064" cy="98455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916" y="2852936"/>
            <a:ext cx="3840480" cy="3864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8501" y="54017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40252" y="39267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9939718">
            <a:off x="6558924" y="4327099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ЛЭП</a:t>
            </a:r>
            <a:endParaRPr lang="ru-RU" sz="1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87615" y="2858883"/>
            <a:ext cx="3227165" cy="400110"/>
          </a:xfrm>
          <a:prstGeom prst="rect">
            <a:avLst/>
          </a:prstGeom>
          <a:solidFill>
            <a:schemeClr val="bg1"/>
          </a:solidFill>
          <a:ln>
            <a:solidFill>
              <a:srgbClr val="0080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Земельный участок планируемый </a:t>
            </a:r>
          </a:p>
          <a:p>
            <a:pPr algn="ctr"/>
            <a:r>
              <a:rPr lang="ru-RU" sz="10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под использование в форме  индустриального парка</a:t>
            </a:r>
            <a:endParaRPr lang="ru-RU" sz="1000" b="1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8015668">
            <a:off x="4716498" y="4513775"/>
            <a:ext cx="1596912" cy="2616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АО «Евроцемент </a:t>
            </a:r>
            <a:r>
              <a:rPr lang="ru-RU" sz="11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303644" y="5069724"/>
            <a:ext cx="432048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70885" y="3333675"/>
            <a:ext cx="933563" cy="43088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Очистные </a:t>
            </a:r>
          </a:p>
          <a:p>
            <a:pPr algn="ctr"/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сооружения </a:t>
            </a:r>
            <a:endParaRPr lang="ru-RU" sz="1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 flipV="1">
            <a:off x="7386571" y="3515956"/>
            <a:ext cx="284314" cy="1243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726620" y="2962467"/>
            <a:ext cx="3191220" cy="431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236023" y="2440068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Подгоренский</a:t>
            </a:r>
          </a:p>
          <a:p>
            <a:pPr algn="ctr"/>
            <a:r>
              <a:rPr lang="ru-RU" sz="800" b="1" dirty="0" smtClean="0">
                <a:solidFill>
                  <a:srgbClr val="C45B58"/>
                </a:solidFill>
                <a:latin typeface="Times New Roman" pitchFamily="18" charset="0"/>
                <a:cs typeface="Times New Roman" pitchFamily="18" charset="0"/>
              </a:rPr>
              <a:t>район</a:t>
            </a:r>
            <a:endParaRPr lang="ru-RU" sz="800" b="1" dirty="0">
              <a:solidFill>
                <a:srgbClr val="C45B5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16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7"/>
    </mc:Choice>
    <mc:Fallback xmlns="">
      <p:transition spd="slow" advTm="52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" y="0"/>
            <a:ext cx="9144000" cy="687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242" y="260648"/>
            <a:ext cx="6336704" cy="5847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Инженерная инфраструктура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7" y="116632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078602" y="6665686"/>
            <a:ext cx="174994" cy="16575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4" b="93761"/>
          <a:stretch/>
        </p:blipFill>
        <p:spPr>
          <a:xfrm>
            <a:off x="5219594" y="799699"/>
            <a:ext cx="4476397" cy="2818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59959" y="6544529"/>
            <a:ext cx="2698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Земельные участки, планируемые </a:t>
            </a:r>
          </a:p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под использование в форме индустриального парка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5374" y="6547916"/>
            <a:ext cx="229453" cy="275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5" t="34073" r="25984" b="52323"/>
          <a:stretch/>
        </p:blipFill>
        <p:spPr>
          <a:xfrm>
            <a:off x="5974618" y="4653136"/>
            <a:ext cx="2481486" cy="507926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099" y="5161062"/>
            <a:ext cx="288000" cy="28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901" y="5459988"/>
            <a:ext cx="288000" cy="28080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269767" y="5181597"/>
            <a:ext cx="2629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latin typeface="Arial" pitchFamily="34" charset="0"/>
                <a:cs typeface="Arial" pitchFamily="34" charset="0"/>
              </a:rPr>
              <a:t>Артезианские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скважины на 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23 м³/час, глубина 70 м</a:t>
            </a:r>
          </a:p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68238" y="5488884"/>
            <a:ext cx="24320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latin typeface="Arial" pitchFamily="34" charset="0"/>
                <a:cs typeface="Arial" pitchFamily="34" charset="0"/>
              </a:rPr>
              <a:t>Водонапорные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башни общим объемом 160 м³ 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75158" y="6016321"/>
            <a:ext cx="2937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Газопровод на </a:t>
            </a:r>
            <a:r>
              <a:rPr lang="ru-RU" sz="800" dirty="0" err="1">
                <a:latin typeface="Arial" pitchFamily="34" charset="0"/>
                <a:cs typeface="Arial" pitchFamily="34" charset="0"/>
              </a:rPr>
              <a:t>п.г.т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. Подгоренский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 условным диаметром</a:t>
            </a:r>
          </a:p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625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мм давлением 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55 кг/см2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289777" y="6348897"/>
            <a:ext cx="17315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latin typeface="Arial" pitchFamily="34" charset="0"/>
                <a:cs typeface="Arial" pitchFamily="34" charset="0"/>
              </a:rPr>
              <a:t>Придонская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подстанция  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220 КВ</a:t>
            </a:r>
          </a:p>
        </p:txBody>
      </p:sp>
      <p:pic>
        <p:nvPicPr>
          <p:cNvPr id="59" name="Рисунок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615" y="6344656"/>
            <a:ext cx="288000" cy="280801"/>
          </a:xfrm>
          <a:prstGeom prst="rect">
            <a:avLst/>
          </a:prstGeom>
          <a:effectLst/>
        </p:spPr>
      </p:pic>
      <p:grpSp>
        <p:nvGrpSpPr>
          <p:cNvPr id="73" name="Группа 72"/>
          <p:cNvGrpSpPr/>
          <p:nvPr/>
        </p:nvGrpSpPr>
        <p:grpSpPr>
          <a:xfrm>
            <a:off x="6038130" y="6049538"/>
            <a:ext cx="286116" cy="288571"/>
            <a:chOff x="4332288" y="5430838"/>
            <a:chExt cx="488950" cy="481013"/>
          </a:xfrm>
        </p:grpSpPr>
        <p:sp>
          <p:nvSpPr>
            <p:cNvPr id="74" name="Oval 11"/>
            <p:cNvSpPr>
              <a:spLocks noChangeArrowheads="1"/>
            </p:cNvSpPr>
            <p:nvPr/>
          </p:nvSpPr>
          <p:spPr bwMode="auto">
            <a:xfrm>
              <a:off x="4332288" y="5430838"/>
              <a:ext cx="488950" cy="481013"/>
            </a:xfrm>
            <a:prstGeom prst="ellipse">
              <a:avLst/>
            </a:pr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100">
                <a:latin typeface="+mj-lt"/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4408488" y="5603875"/>
              <a:ext cx="336550" cy="149226"/>
              <a:chOff x="4408488" y="5603875"/>
              <a:chExt cx="336550" cy="149226"/>
            </a:xfrm>
          </p:grpSpPr>
          <p:sp>
            <p:nvSpPr>
              <p:cNvPr id="76" name="Freeform 12"/>
              <p:cNvSpPr>
                <a:spLocks/>
              </p:cNvSpPr>
              <p:nvPr/>
            </p:nvSpPr>
            <p:spPr bwMode="auto">
              <a:xfrm>
                <a:off x="4408488" y="5603875"/>
                <a:ext cx="39688" cy="77788"/>
              </a:xfrm>
              <a:custGeom>
                <a:avLst/>
                <a:gdLst>
                  <a:gd name="T0" fmla="*/ 0 w 48"/>
                  <a:gd name="T1" fmla="*/ 75 h 98"/>
                  <a:gd name="T2" fmla="*/ 24 w 48"/>
                  <a:gd name="T3" fmla="*/ 0 h 98"/>
                  <a:gd name="T4" fmla="*/ 48 w 48"/>
                  <a:gd name="T5" fmla="*/ 75 h 98"/>
                  <a:gd name="T6" fmla="*/ 24 w 48"/>
                  <a:gd name="T7" fmla="*/ 96 h 98"/>
                  <a:gd name="T8" fmla="*/ 0 w 48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98">
                    <a:moveTo>
                      <a:pt x="0" y="75"/>
                    </a:moveTo>
                    <a:cubicBezTo>
                      <a:pt x="3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8" y="75"/>
                    </a:cubicBezTo>
                    <a:cubicBezTo>
                      <a:pt x="45" y="88"/>
                      <a:pt x="34" y="98"/>
                      <a:pt x="24" y="96"/>
                    </a:cubicBezTo>
                    <a:cubicBezTo>
                      <a:pt x="14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77" name="Freeform 13"/>
              <p:cNvSpPr>
                <a:spLocks/>
              </p:cNvSpPr>
              <p:nvPr/>
            </p:nvSpPr>
            <p:spPr bwMode="auto">
              <a:xfrm>
                <a:off x="4429125" y="5710238"/>
                <a:ext cx="295275" cy="42863"/>
              </a:xfrm>
              <a:custGeom>
                <a:avLst/>
                <a:gdLst>
                  <a:gd name="T0" fmla="*/ 186 w 186"/>
                  <a:gd name="T1" fmla="*/ 27 h 27"/>
                  <a:gd name="T2" fmla="*/ 0 w 186"/>
                  <a:gd name="T3" fmla="*/ 27 h 27"/>
                  <a:gd name="T4" fmla="*/ 0 w 186"/>
                  <a:gd name="T5" fmla="*/ 9 h 27"/>
                  <a:gd name="T6" fmla="*/ 9 w 186"/>
                  <a:gd name="T7" fmla="*/ 9 h 27"/>
                  <a:gd name="T8" fmla="*/ 9 w 186"/>
                  <a:gd name="T9" fmla="*/ 0 h 27"/>
                  <a:gd name="T10" fmla="*/ 28 w 186"/>
                  <a:gd name="T11" fmla="*/ 0 h 27"/>
                  <a:gd name="T12" fmla="*/ 28 w 186"/>
                  <a:gd name="T13" fmla="*/ 9 h 27"/>
                  <a:gd name="T14" fmla="*/ 46 w 186"/>
                  <a:gd name="T15" fmla="*/ 9 h 27"/>
                  <a:gd name="T16" fmla="*/ 46 w 186"/>
                  <a:gd name="T17" fmla="*/ 0 h 27"/>
                  <a:gd name="T18" fmla="*/ 65 w 186"/>
                  <a:gd name="T19" fmla="*/ 0 h 27"/>
                  <a:gd name="T20" fmla="*/ 65 w 186"/>
                  <a:gd name="T21" fmla="*/ 9 h 27"/>
                  <a:gd name="T22" fmla="*/ 84 w 186"/>
                  <a:gd name="T23" fmla="*/ 9 h 27"/>
                  <a:gd name="T24" fmla="*/ 84 w 186"/>
                  <a:gd name="T25" fmla="*/ 0 h 27"/>
                  <a:gd name="T26" fmla="*/ 102 w 186"/>
                  <a:gd name="T27" fmla="*/ 0 h 27"/>
                  <a:gd name="T28" fmla="*/ 102 w 186"/>
                  <a:gd name="T29" fmla="*/ 9 h 27"/>
                  <a:gd name="T30" fmla="*/ 121 w 186"/>
                  <a:gd name="T31" fmla="*/ 9 h 27"/>
                  <a:gd name="T32" fmla="*/ 121 w 186"/>
                  <a:gd name="T33" fmla="*/ 0 h 27"/>
                  <a:gd name="T34" fmla="*/ 140 w 186"/>
                  <a:gd name="T35" fmla="*/ 0 h 27"/>
                  <a:gd name="T36" fmla="*/ 140 w 186"/>
                  <a:gd name="T37" fmla="*/ 9 h 27"/>
                  <a:gd name="T38" fmla="*/ 158 w 186"/>
                  <a:gd name="T39" fmla="*/ 9 h 27"/>
                  <a:gd name="T40" fmla="*/ 158 w 186"/>
                  <a:gd name="T41" fmla="*/ 0 h 27"/>
                  <a:gd name="T42" fmla="*/ 177 w 186"/>
                  <a:gd name="T43" fmla="*/ 0 h 27"/>
                  <a:gd name="T44" fmla="*/ 177 w 186"/>
                  <a:gd name="T45" fmla="*/ 9 h 27"/>
                  <a:gd name="T46" fmla="*/ 186 w 186"/>
                  <a:gd name="T47" fmla="*/ 9 h 27"/>
                  <a:gd name="T48" fmla="*/ 186 w 186"/>
                  <a:gd name="T4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6" h="27">
                    <a:moveTo>
                      <a:pt x="186" y="27"/>
                    </a:moveTo>
                    <a:lnTo>
                      <a:pt x="0" y="27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28" y="0"/>
                    </a:lnTo>
                    <a:lnTo>
                      <a:pt x="28" y="9"/>
                    </a:lnTo>
                    <a:lnTo>
                      <a:pt x="46" y="9"/>
                    </a:lnTo>
                    <a:lnTo>
                      <a:pt x="46" y="0"/>
                    </a:lnTo>
                    <a:lnTo>
                      <a:pt x="65" y="0"/>
                    </a:lnTo>
                    <a:lnTo>
                      <a:pt x="65" y="9"/>
                    </a:lnTo>
                    <a:lnTo>
                      <a:pt x="84" y="9"/>
                    </a:lnTo>
                    <a:lnTo>
                      <a:pt x="84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21" y="9"/>
                    </a:lnTo>
                    <a:lnTo>
                      <a:pt x="121" y="0"/>
                    </a:lnTo>
                    <a:lnTo>
                      <a:pt x="140" y="0"/>
                    </a:lnTo>
                    <a:lnTo>
                      <a:pt x="140" y="9"/>
                    </a:lnTo>
                    <a:lnTo>
                      <a:pt x="158" y="9"/>
                    </a:lnTo>
                    <a:lnTo>
                      <a:pt x="158" y="0"/>
                    </a:lnTo>
                    <a:lnTo>
                      <a:pt x="177" y="0"/>
                    </a:lnTo>
                    <a:lnTo>
                      <a:pt x="177" y="9"/>
                    </a:lnTo>
                    <a:lnTo>
                      <a:pt x="186" y="9"/>
                    </a:lnTo>
                    <a:lnTo>
                      <a:pt x="186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78" name="Freeform 14"/>
              <p:cNvSpPr>
                <a:spLocks/>
              </p:cNvSpPr>
              <p:nvPr/>
            </p:nvSpPr>
            <p:spPr bwMode="auto">
              <a:xfrm>
                <a:off x="4468813" y="5603875"/>
                <a:ext cx="38100" cy="77788"/>
              </a:xfrm>
              <a:custGeom>
                <a:avLst/>
                <a:gdLst>
                  <a:gd name="T0" fmla="*/ 0 w 48"/>
                  <a:gd name="T1" fmla="*/ 75 h 98"/>
                  <a:gd name="T2" fmla="*/ 24 w 48"/>
                  <a:gd name="T3" fmla="*/ 0 h 98"/>
                  <a:gd name="T4" fmla="*/ 48 w 48"/>
                  <a:gd name="T5" fmla="*/ 75 h 98"/>
                  <a:gd name="T6" fmla="*/ 24 w 48"/>
                  <a:gd name="T7" fmla="*/ 96 h 98"/>
                  <a:gd name="T8" fmla="*/ 0 w 48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98">
                    <a:moveTo>
                      <a:pt x="0" y="75"/>
                    </a:moveTo>
                    <a:cubicBezTo>
                      <a:pt x="4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8" y="75"/>
                    </a:cubicBezTo>
                    <a:cubicBezTo>
                      <a:pt x="45" y="88"/>
                      <a:pt x="34" y="98"/>
                      <a:pt x="24" y="96"/>
                    </a:cubicBezTo>
                    <a:cubicBezTo>
                      <a:pt x="14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79" name="Freeform 15"/>
              <p:cNvSpPr>
                <a:spLocks/>
              </p:cNvSpPr>
              <p:nvPr/>
            </p:nvSpPr>
            <p:spPr bwMode="auto">
              <a:xfrm>
                <a:off x="4527550" y="5603875"/>
                <a:ext cx="39688" cy="77788"/>
              </a:xfrm>
              <a:custGeom>
                <a:avLst/>
                <a:gdLst>
                  <a:gd name="T0" fmla="*/ 0 w 49"/>
                  <a:gd name="T1" fmla="*/ 75 h 98"/>
                  <a:gd name="T2" fmla="*/ 24 w 49"/>
                  <a:gd name="T3" fmla="*/ 0 h 98"/>
                  <a:gd name="T4" fmla="*/ 49 w 49"/>
                  <a:gd name="T5" fmla="*/ 75 h 98"/>
                  <a:gd name="T6" fmla="*/ 24 w 49"/>
                  <a:gd name="T7" fmla="*/ 96 h 98"/>
                  <a:gd name="T8" fmla="*/ 0 w 49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8">
                    <a:moveTo>
                      <a:pt x="0" y="75"/>
                    </a:moveTo>
                    <a:cubicBezTo>
                      <a:pt x="4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9" y="75"/>
                    </a:cubicBezTo>
                    <a:cubicBezTo>
                      <a:pt x="46" y="88"/>
                      <a:pt x="35" y="98"/>
                      <a:pt x="24" y="96"/>
                    </a:cubicBezTo>
                    <a:cubicBezTo>
                      <a:pt x="14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0" name="Freeform 16"/>
              <p:cNvSpPr>
                <a:spLocks/>
              </p:cNvSpPr>
              <p:nvPr/>
            </p:nvSpPr>
            <p:spPr bwMode="auto">
              <a:xfrm>
                <a:off x="4587875" y="5603875"/>
                <a:ext cx="38100" cy="77788"/>
              </a:xfrm>
              <a:custGeom>
                <a:avLst/>
                <a:gdLst>
                  <a:gd name="T0" fmla="*/ 0 w 48"/>
                  <a:gd name="T1" fmla="*/ 75 h 98"/>
                  <a:gd name="T2" fmla="*/ 24 w 48"/>
                  <a:gd name="T3" fmla="*/ 0 h 98"/>
                  <a:gd name="T4" fmla="*/ 48 w 48"/>
                  <a:gd name="T5" fmla="*/ 75 h 98"/>
                  <a:gd name="T6" fmla="*/ 24 w 48"/>
                  <a:gd name="T7" fmla="*/ 96 h 98"/>
                  <a:gd name="T8" fmla="*/ 0 w 48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98">
                    <a:moveTo>
                      <a:pt x="0" y="75"/>
                    </a:moveTo>
                    <a:cubicBezTo>
                      <a:pt x="3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8" y="75"/>
                    </a:cubicBezTo>
                    <a:cubicBezTo>
                      <a:pt x="45" y="88"/>
                      <a:pt x="34" y="98"/>
                      <a:pt x="24" y="96"/>
                    </a:cubicBezTo>
                    <a:cubicBezTo>
                      <a:pt x="13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1" name="Freeform 17"/>
              <p:cNvSpPr>
                <a:spLocks/>
              </p:cNvSpPr>
              <p:nvPr/>
            </p:nvSpPr>
            <p:spPr bwMode="auto">
              <a:xfrm>
                <a:off x="4646613" y="5603875"/>
                <a:ext cx="38100" cy="77788"/>
              </a:xfrm>
              <a:custGeom>
                <a:avLst/>
                <a:gdLst>
                  <a:gd name="T0" fmla="*/ 0 w 48"/>
                  <a:gd name="T1" fmla="*/ 75 h 98"/>
                  <a:gd name="T2" fmla="*/ 24 w 48"/>
                  <a:gd name="T3" fmla="*/ 0 h 98"/>
                  <a:gd name="T4" fmla="*/ 48 w 48"/>
                  <a:gd name="T5" fmla="*/ 75 h 98"/>
                  <a:gd name="T6" fmla="*/ 24 w 48"/>
                  <a:gd name="T7" fmla="*/ 96 h 98"/>
                  <a:gd name="T8" fmla="*/ 0 w 48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98">
                    <a:moveTo>
                      <a:pt x="0" y="75"/>
                    </a:moveTo>
                    <a:cubicBezTo>
                      <a:pt x="3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8" y="75"/>
                    </a:cubicBezTo>
                    <a:cubicBezTo>
                      <a:pt x="45" y="88"/>
                      <a:pt x="34" y="98"/>
                      <a:pt x="24" y="96"/>
                    </a:cubicBezTo>
                    <a:cubicBezTo>
                      <a:pt x="14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2" name="Freeform 18"/>
              <p:cNvSpPr>
                <a:spLocks/>
              </p:cNvSpPr>
              <p:nvPr/>
            </p:nvSpPr>
            <p:spPr bwMode="auto">
              <a:xfrm>
                <a:off x="4705350" y="5603875"/>
                <a:ext cx="39688" cy="77788"/>
              </a:xfrm>
              <a:custGeom>
                <a:avLst/>
                <a:gdLst>
                  <a:gd name="T0" fmla="*/ 0 w 49"/>
                  <a:gd name="T1" fmla="*/ 75 h 98"/>
                  <a:gd name="T2" fmla="*/ 24 w 49"/>
                  <a:gd name="T3" fmla="*/ 0 h 98"/>
                  <a:gd name="T4" fmla="*/ 49 w 49"/>
                  <a:gd name="T5" fmla="*/ 75 h 98"/>
                  <a:gd name="T6" fmla="*/ 24 w 49"/>
                  <a:gd name="T7" fmla="*/ 96 h 98"/>
                  <a:gd name="T8" fmla="*/ 0 w 49"/>
                  <a:gd name="T9" fmla="*/ 7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8">
                    <a:moveTo>
                      <a:pt x="0" y="75"/>
                    </a:moveTo>
                    <a:cubicBezTo>
                      <a:pt x="4" y="52"/>
                      <a:pt x="12" y="25"/>
                      <a:pt x="24" y="0"/>
                    </a:cubicBezTo>
                    <a:cubicBezTo>
                      <a:pt x="35" y="22"/>
                      <a:pt x="44" y="49"/>
                      <a:pt x="49" y="75"/>
                    </a:cubicBezTo>
                    <a:cubicBezTo>
                      <a:pt x="45" y="88"/>
                      <a:pt x="35" y="98"/>
                      <a:pt x="24" y="96"/>
                    </a:cubicBezTo>
                    <a:cubicBezTo>
                      <a:pt x="14" y="98"/>
                      <a:pt x="3" y="88"/>
                      <a:pt x="0" y="75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3" name="Freeform 19"/>
              <p:cNvSpPr>
                <a:spLocks/>
              </p:cNvSpPr>
              <p:nvPr/>
            </p:nvSpPr>
            <p:spPr bwMode="auto">
              <a:xfrm>
                <a:off x="4448175" y="5603875"/>
                <a:ext cx="20638" cy="68263"/>
              </a:xfrm>
              <a:custGeom>
                <a:avLst/>
                <a:gdLst>
                  <a:gd name="T0" fmla="*/ 0 w 25"/>
                  <a:gd name="T1" fmla="*/ 42 h 85"/>
                  <a:gd name="T2" fmla="*/ 12 w 25"/>
                  <a:gd name="T3" fmla="*/ 0 h 85"/>
                  <a:gd name="T4" fmla="*/ 25 w 25"/>
                  <a:gd name="T5" fmla="*/ 42 h 85"/>
                  <a:gd name="T6" fmla="*/ 13 w 25"/>
                  <a:gd name="T7" fmla="*/ 85 h 85"/>
                  <a:gd name="T8" fmla="*/ 0 w 25"/>
                  <a:gd name="T9" fmla="*/ 4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85">
                    <a:moveTo>
                      <a:pt x="0" y="42"/>
                    </a:moveTo>
                    <a:cubicBezTo>
                      <a:pt x="2" y="29"/>
                      <a:pt x="6" y="14"/>
                      <a:pt x="12" y="0"/>
                    </a:cubicBezTo>
                    <a:cubicBezTo>
                      <a:pt x="18" y="12"/>
                      <a:pt x="23" y="28"/>
                      <a:pt x="25" y="42"/>
                    </a:cubicBezTo>
                    <a:cubicBezTo>
                      <a:pt x="20" y="56"/>
                      <a:pt x="15" y="70"/>
                      <a:pt x="13" y="85"/>
                    </a:cubicBezTo>
                    <a:cubicBezTo>
                      <a:pt x="10" y="70"/>
                      <a:pt x="6" y="56"/>
                      <a:pt x="0" y="42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4" name="Freeform 20"/>
              <p:cNvSpPr>
                <a:spLocks/>
              </p:cNvSpPr>
              <p:nvPr/>
            </p:nvSpPr>
            <p:spPr bwMode="auto">
              <a:xfrm>
                <a:off x="4684713" y="5603875"/>
                <a:ext cx="20638" cy="68263"/>
              </a:xfrm>
              <a:custGeom>
                <a:avLst/>
                <a:gdLst>
                  <a:gd name="T0" fmla="*/ 0 w 25"/>
                  <a:gd name="T1" fmla="*/ 42 h 85"/>
                  <a:gd name="T2" fmla="*/ 13 w 25"/>
                  <a:gd name="T3" fmla="*/ 0 h 85"/>
                  <a:gd name="T4" fmla="*/ 25 w 25"/>
                  <a:gd name="T5" fmla="*/ 42 h 85"/>
                  <a:gd name="T6" fmla="*/ 13 w 25"/>
                  <a:gd name="T7" fmla="*/ 85 h 85"/>
                  <a:gd name="T8" fmla="*/ 0 w 25"/>
                  <a:gd name="T9" fmla="*/ 4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85">
                    <a:moveTo>
                      <a:pt x="0" y="42"/>
                    </a:moveTo>
                    <a:cubicBezTo>
                      <a:pt x="2" y="29"/>
                      <a:pt x="6" y="14"/>
                      <a:pt x="13" y="0"/>
                    </a:cubicBezTo>
                    <a:cubicBezTo>
                      <a:pt x="18" y="12"/>
                      <a:pt x="23" y="28"/>
                      <a:pt x="25" y="42"/>
                    </a:cubicBezTo>
                    <a:cubicBezTo>
                      <a:pt x="20" y="56"/>
                      <a:pt x="16" y="70"/>
                      <a:pt x="13" y="85"/>
                    </a:cubicBezTo>
                    <a:cubicBezTo>
                      <a:pt x="10" y="70"/>
                      <a:pt x="6" y="56"/>
                      <a:pt x="0" y="42"/>
                    </a:cubicBezTo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  <p:sp>
            <p:nvSpPr>
              <p:cNvPr id="85" name="Rectangle 21"/>
              <p:cNvSpPr>
                <a:spLocks noChangeArrowheads="1"/>
              </p:cNvSpPr>
              <p:nvPr/>
            </p:nvSpPr>
            <p:spPr bwMode="auto">
              <a:xfrm>
                <a:off x="4429125" y="5695950"/>
                <a:ext cx="295275" cy="95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100">
                  <a:latin typeface="+mj-lt"/>
                </a:endParaRPr>
              </a:p>
            </p:txBody>
          </p:sp>
        </p:grpSp>
      </p:grp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65" t="12834" r="16912" b="64071"/>
          <a:stretch/>
        </p:blipFill>
        <p:spPr>
          <a:xfrm>
            <a:off x="68407" y="940616"/>
            <a:ext cx="5601262" cy="3385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95"/>
          <a:stretch/>
        </p:blipFill>
        <p:spPr>
          <a:xfrm>
            <a:off x="5669669" y="986339"/>
            <a:ext cx="3185154" cy="3731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5400000">
            <a:off x="2337244" y="6234443"/>
            <a:ext cx="2904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 rot="17678328">
            <a:off x="1329156" y="4913308"/>
            <a:ext cx="1639233" cy="2539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АО «Евроцемент </a:t>
            </a:r>
            <a:r>
              <a:rPr lang="ru-RU" sz="105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10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10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29711" y="5754499"/>
            <a:ext cx="288032" cy="288032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275158" y="5790793"/>
            <a:ext cx="29562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latin typeface="Arial" pitchFamily="34" charset="0"/>
                <a:cs typeface="Arial" pitchFamily="34" charset="0"/>
              </a:rPr>
              <a:t>Водозаборные скважины ЗАО «Подгоренский цементник»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55827" y="2636912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err="1" smtClean="0">
                <a:latin typeface="Arial" pitchFamily="34" charset="0"/>
                <a:cs typeface="Arial" pitchFamily="34" charset="0"/>
              </a:rPr>
              <a:t>с.Подгорное</a:t>
            </a:r>
            <a:r>
              <a:rPr lang="ru-RU" sz="700" dirty="0" smtClean="0">
                <a:latin typeface="Arial" pitchFamily="34" charset="0"/>
                <a:cs typeface="Arial" pitchFamily="34" charset="0"/>
              </a:rPr>
              <a:t> условным диаметром </a:t>
            </a:r>
          </a:p>
          <a:p>
            <a:r>
              <a:rPr lang="ru-RU" sz="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700" dirty="0" smtClean="0">
                <a:latin typeface="Arial" pitchFamily="34" charset="0"/>
                <a:cs typeface="Arial" pitchFamily="34" charset="0"/>
              </a:rPr>
              <a:t>                           400 мм и 500 мм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7" y="1306079"/>
            <a:ext cx="5605544" cy="555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97" b="-1"/>
          <a:stretch/>
        </p:blipFill>
        <p:spPr bwMode="auto">
          <a:xfrm>
            <a:off x="-17352" y="0"/>
            <a:ext cx="9161352" cy="68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" y="102964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783558" y="-22047"/>
            <a:ext cx="7360441" cy="206210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Требуемые и существующие инфраструктурные мощности для </a:t>
            </a:r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создания ИП </a:t>
            </a: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«Подгоренский»</a:t>
            </a:r>
          </a:p>
          <a:p>
            <a:pPr algn="ctr"/>
            <a:endParaRPr lang="ru-RU" sz="3200" b="1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151080"/>
              </p:ext>
            </p:extLst>
          </p:nvPr>
        </p:nvGraphicFramePr>
        <p:xfrm>
          <a:off x="50145" y="1556791"/>
          <a:ext cx="8914343" cy="5294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0439"/>
                <a:gridCol w="2030687"/>
                <a:gridCol w="1415597"/>
                <a:gridCol w="1287232"/>
                <a:gridCol w="3560388"/>
              </a:tblGrid>
              <a:tr h="5454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п./п.</a:t>
                      </a:r>
                      <a:endParaRPr lang="ru-RU" sz="1000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Наименование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Общие потребности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Свободные мощности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Примечание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601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Электроснабжение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мВт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10,43 МВт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 участку примыкают воздушные линии ВЛ 10кВ №4 и № 15 ПС 110 кВ Подгорное -районная.  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601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Газоснабжение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2000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/час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4500 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/час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 участку проходит газопровод высокого давление 0,6 Мпа Ду 219 мм от ГРС Подгоренский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601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Водоснабжение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/сутки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/сутки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 действующих скважин водозабора Воронежского филиала АО «ЕВРОЦЕМЕНТ груп».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8023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Водоотведение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/сутки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 м</a:t>
                      </a:r>
                      <a:r>
                        <a:rPr lang="ru-RU" sz="1100" baseline="30000">
                          <a:effectLst/>
                        </a:rPr>
                        <a:t>3</a:t>
                      </a:r>
                      <a:r>
                        <a:rPr lang="ru-RU" sz="1100">
                          <a:effectLst/>
                        </a:rPr>
                        <a:t>/сутки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Существующие очистные сооружения требуют реконструкции, точка врезки - в приемную камеру МКП «Подгоренский центр коммунальных услуг»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653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 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Сети связи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 Мбит/с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 Мбит/с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 границе участка волоконно-оптические линии связи ПАО «Ростелеком» скоростью 100 Мбит/с 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8342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 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Транспортная инфраструктура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внутриплощадочные проезды с асфальтобетонным покрытием  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Участок примыкает западной стороной к автомобильной дороге «Белгород – М-4 «Дон» Москва – Воронеж – Ростов-на-Дону –Краснодар – Новороссийск»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  <a:tr h="653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7.</a:t>
                      </a:r>
                      <a:endParaRPr lang="ru-RU" sz="1000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Ливневая канализация</a:t>
                      </a:r>
                      <a:endParaRPr lang="ru-RU" sz="1000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10л/с ливень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00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Отвод дождевых стоков по территории выполняется локально от каждого производственного здания</a:t>
                      </a:r>
                      <a:endParaRPr lang="ru-RU" sz="1000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0455" marR="6045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2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"/>
    </mc:Choice>
    <mc:Fallback xmlns="">
      <p:transition spd="slow" advTm="50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97" b="-1"/>
          <a:stretch/>
        </p:blipFill>
        <p:spPr bwMode="auto">
          <a:xfrm>
            <a:off x="-17352" y="0"/>
            <a:ext cx="9161352" cy="68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" y="102964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783558" y="116281"/>
            <a:ext cx="7360441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Информация об управляющей компании </a:t>
            </a: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индустриального </a:t>
            </a:r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парка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23728" y="1193499"/>
            <a:ext cx="6192688" cy="115538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ООО «Подгоренский коммунальный центр»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учредитель – Подгоренское городское поселение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533235"/>
              </p:ext>
            </p:extLst>
          </p:nvPr>
        </p:nvGraphicFramePr>
        <p:xfrm>
          <a:off x="323528" y="2564904"/>
          <a:ext cx="6264696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46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Производство, передача и распределение пара и горячей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воды; кондиционирование воздуха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Распределение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воды для пищевых и промышленных нужд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и обработка сточных вод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отходов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Обработка и утилизация отходов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эксплуатацией жилого фонда за вознаграждение или на договорной основе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по сбору, транспортированию,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обработке, утилизации, обезвреживанию, размещению отходов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I-IV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классов опасности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193339"/>
              </p:ext>
            </p:extLst>
          </p:nvPr>
        </p:nvGraphicFramePr>
        <p:xfrm>
          <a:off x="6804248" y="2564904"/>
          <a:ext cx="2232248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Планируется открыть дополнительные виды деятельности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Инженерные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Консалтинговые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Маркетинговые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Информационные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Логистические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42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"/>
    </mc:Choice>
    <mc:Fallback xmlns="">
      <p:transition spd="slow" advTm="69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97" b="-1"/>
          <a:stretch/>
        </p:blipFill>
        <p:spPr bwMode="auto">
          <a:xfrm>
            <a:off x="50144" y="0"/>
            <a:ext cx="9161352" cy="68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" y="102964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ТИС&amp;#39;С-РУЗА&amp;quot; питомник растен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63687" y="102964"/>
            <a:ext cx="7380313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информация о потенциальных предприятиях - резидентах</a:t>
            </a:r>
            <a:endParaRPr lang="ru-RU" sz="3200" b="1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5885365" y="4437120"/>
            <a:ext cx="2312176" cy="1497766"/>
          </a:xfrm>
          <a:custGeom>
            <a:avLst/>
            <a:gdLst>
              <a:gd name="connsiteX0" fmla="*/ 0 w 2312176"/>
              <a:gd name="connsiteY0" fmla="*/ 149777 h 1497766"/>
              <a:gd name="connsiteX1" fmla="*/ 149777 w 2312176"/>
              <a:gd name="connsiteY1" fmla="*/ 0 h 1497766"/>
              <a:gd name="connsiteX2" fmla="*/ 2162399 w 2312176"/>
              <a:gd name="connsiteY2" fmla="*/ 0 h 1497766"/>
              <a:gd name="connsiteX3" fmla="*/ 2312176 w 2312176"/>
              <a:gd name="connsiteY3" fmla="*/ 149777 h 1497766"/>
              <a:gd name="connsiteX4" fmla="*/ 2312176 w 2312176"/>
              <a:gd name="connsiteY4" fmla="*/ 1347989 h 1497766"/>
              <a:gd name="connsiteX5" fmla="*/ 2162399 w 2312176"/>
              <a:gd name="connsiteY5" fmla="*/ 1497766 h 1497766"/>
              <a:gd name="connsiteX6" fmla="*/ 149777 w 2312176"/>
              <a:gd name="connsiteY6" fmla="*/ 1497766 h 1497766"/>
              <a:gd name="connsiteX7" fmla="*/ 0 w 2312176"/>
              <a:gd name="connsiteY7" fmla="*/ 1347989 h 1497766"/>
              <a:gd name="connsiteX8" fmla="*/ 0 w 2312176"/>
              <a:gd name="connsiteY8" fmla="*/ 149777 h 14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2176" h="1497766">
                <a:moveTo>
                  <a:pt x="0" y="149777"/>
                </a:moveTo>
                <a:cubicBezTo>
                  <a:pt x="0" y="67057"/>
                  <a:pt x="67057" y="0"/>
                  <a:pt x="149777" y="0"/>
                </a:cubicBezTo>
                <a:lnTo>
                  <a:pt x="2162399" y="0"/>
                </a:lnTo>
                <a:cubicBezTo>
                  <a:pt x="2245119" y="0"/>
                  <a:pt x="2312176" y="67057"/>
                  <a:pt x="2312176" y="149777"/>
                </a:cubicBezTo>
                <a:lnTo>
                  <a:pt x="2312176" y="1347989"/>
                </a:lnTo>
                <a:cubicBezTo>
                  <a:pt x="2312176" y="1430709"/>
                  <a:pt x="2245119" y="1497766"/>
                  <a:pt x="2162399" y="1497766"/>
                </a:cubicBezTo>
                <a:lnTo>
                  <a:pt x="149777" y="1497766"/>
                </a:lnTo>
                <a:cubicBezTo>
                  <a:pt x="67057" y="1497766"/>
                  <a:pt x="0" y="1430709"/>
                  <a:pt x="0" y="1347989"/>
                </a:cubicBezTo>
                <a:lnTo>
                  <a:pt x="0" y="149777"/>
                </a:lnTo>
                <a:close/>
              </a:path>
            </a:pathLst>
          </a:custGeom>
          <a:blipFill rotWithShape="0">
            <a:blip r:embed="rId4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43724" tIns="624513" rIns="250071" bIns="250071" numCol="1" spcCol="1270" anchor="t" anchorCtr="0">
            <a:noAutofit/>
          </a:bodyPr>
          <a:lstStyle/>
          <a:p>
            <a:pPr marL="285750" lvl="1" indent="-285750" algn="l" defTabSz="1955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44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932384" y="4422727"/>
            <a:ext cx="2312176" cy="1497766"/>
          </a:xfrm>
          <a:custGeom>
            <a:avLst/>
            <a:gdLst>
              <a:gd name="connsiteX0" fmla="*/ 0 w 2312176"/>
              <a:gd name="connsiteY0" fmla="*/ 149777 h 1497766"/>
              <a:gd name="connsiteX1" fmla="*/ 149777 w 2312176"/>
              <a:gd name="connsiteY1" fmla="*/ 0 h 1497766"/>
              <a:gd name="connsiteX2" fmla="*/ 2162399 w 2312176"/>
              <a:gd name="connsiteY2" fmla="*/ 0 h 1497766"/>
              <a:gd name="connsiteX3" fmla="*/ 2312176 w 2312176"/>
              <a:gd name="connsiteY3" fmla="*/ 149777 h 1497766"/>
              <a:gd name="connsiteX4" fmla="*/ 2312176 w 2312176"/>
              <a:gd name="connsiteY4" fmla="*/ 1347989 h 1497766"/>
              <a:gd name="connsiteX5" fmla="*/ 2162399 w 2312176"/>
              <a:gd name="connsiteY5" fmla="*/ 1497766 h 1497766"/>
              <a:gd name="connsiteX6" fmla="*/ 149777 w 2312176"/>
              <a:gd name="connsiteY6" fmla="*/ 1497766 h 1497766"/>
              <a:gd name="connsiteX7" fmla="*/ 0 w 2312176"/>
              <a:gd name="connsiteY7" fmla="*/ 1347989 h 1497766"/>
              <a:gd name="connsiteX8" fmla="*/ 0 w 2312176"/>
              <a:gd name="connsiteY8" fmla="*/ 149777 h 14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2176" h="1497766">
                <a:moveTo>
                  <a:pt x="0" y="149777"/>
                </a:moveTo>
                <a:cubicBezTo>
                  <a:pt x="0" y="67057"/>
                  <a:pt x="67057" y="0"/>
                  <a:pt x="149777" y="0"/>
                </a:cubicBezTo>
                <a:lnTo>
                  <a:pt x="2162399" y="0"/>
                </a:lnTo>
                <a:cubicBezTo>
                  <a:pt x="2245119" y="0"/>
                  <a:pt x="2312176" y="67057"/>
                  <a:pt x="2312176" y="149777"/>
                </a:cubicBezTo>
                <a:lnTo>
                  <a:pt x="2312176" y="1347989"/>
                </a:lnTo>
                <a:cubicBezTo>
                  <a:pt x="2312176" y="1430709"/>
                  <a:pt x="2245119" y="1497766"/>
                  <a:pt x="2162399" y="1497766"/>
                </a:cubicBezTo>
                <a:lnTo>
                  <a:pt x="149777" y="1497766"/>
                </a:lnTo>
                <a:cubicBezTo>
                  <a:pt x="67057" y="1497766"/>
                  <a:pt x="0" y="1430709"/>
                  <a:pt x="0" y="1347989"/>
                </a:cubicBezTo>
                <a:lnTo>
                  <a:pt x="0" y="149777"/>
                </a:lnTo>
                <a:close/>
              </a:path>
            </a:pathLst>
          </a:cu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061" tIns="544502" rIns="863714" bIns="170062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800" kern="1200" dirty="0"/>
          </a:p>
        </p:txBody>
      </p:sp>
      <p:sp>
        <p:nvSpPr>
          <p:cNvPr id="11" name="Полилиния 10"/>
          <p:cNvSpPr/>
          <p:nvPr/>
        </p:nvSpPr>
        <p:spPr>
          <a:xfrm>
            <a:off x="924846" y="1254367"/>
            <a:ext cx="2312176" cy="1497766"/>
          </a:xfrm>
          <a:custGeom>
            <a:avLst/>
            <a:gdLst>
              <a:gd name="connsiteX0" fmla="*/ 0 w 2312176"/>
              <a:gd name="connsiteY0" fmla="*/ 149777 h 1497766"/>
              <a:gd name="connsiteX1" fmla="*/ 149777 w 2312176"/>
              <a:gd name="connsiteY1" fmla="*/ 0 h 1497766"/>
              <a:gd name="connsiteX2" fmla="*/ 2162399 w 2312176"/>
              <a:gd name="connsiteY2" fmla="*/ 0 h 1497766"/>
              <a:gd name="connsiteX3" fmla="*/ 2312176 w 2312176"/>
              <a:gd name="connsiteY3" fmla="*/ 149777 h 1497766"/>
              <a:gd name="connsiteX4" fmla="*/ 2312176 w 2312176"/>
              <a:gd name="connsiteY4" fmla="*/ 1347989 h 1497766"/>
              <a:gd name="connsiteX5" fmla="*/ 2162399 w 2312176"/>
              <a:gd name="connsiteY5" fmla="*/ 1497766 h 1497766"/>
              <a:gd name="connsiteX6" fmla="*/ 149777 w 2312176"/>
              <a:gd name="connsiteY6" fmla="*/ 1497766 h 1497766"/>
              <a:gd name="connsiteX7" fmla="*/ 0 w 2312176"/>
              <a:gd name="connsiteY7" fmla="*/ 1347989 h 1497766"/>
              <a:gd name="connsiteX8" fmla="*/ 0 w 2312176"/>
              <a:gd name="connsiteY8" fmla="*/ 149777 h 14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2176" h="1497766">
                <a:moveTo>
                  <a:pt x="0" y="149777"/>
                </a:moveTo>
                <a:cubicBezTo>
                  <a:pt x="0" y="67057"/>
                  <a:pt x="67057" y="0"/>
                  <a:pt x="149777" y="0"/>
                </a:cubicBezTo>
                <a:lnTo>
                  <a:pt x="2162399" y="0"/>
                </a:lnTo>
                <a:cubicBezTo>
                  <a:pt x="2245119" y="0"/>
                  <a:pt x="2312176" y="67057"/>
                  <a:pt x="2312176" y="149777"/>
                </a:cubicBezTo>
                <a:lnTo>
                  <a:pt x="2312176" y="1347989"/>
                </a:lnTo>
                <a:cubicBezTo>
                  <a:pt x="2312176" y="1430709"/>
                  <a:pt x="2245119" y="1497766"/>
                  <a:pt x="2162399" y="1497766"/>
                </a:cubicBezTo>
                <a:lnTo>
                  <a:pt x="149777" y="1497766"/>
                </a:lnTo>
                <a:cubicBezTo>
                  <a:pt x="67057" y="1497766"/>
                  <a:pt x="0" y="1430709"/>
                  <a:pt x="0" y="1347989"/>
                </a:cubicBezTo>
                <a:lnTo>
                  <a:pt x="0" y="149777"/>
                </a:lnTo>
                <a:close/>
              </a:path>
            </a:pathLst>
          </a:cu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061" tIns="170061" rIns="863714" bIns="544503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800" kern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2551759" y="1521156"/>
            <a:ext cx="2026665" cy="2026665"/>
          </a:xfrm>
          <a:custGeom>
            <a:avLst/>
            <a:gdLst>
              <a:gd name="connsiteX0" fmla="*/ 0 w 2026665"/>
              <a:gd name="connsiteY0" fmla="*/ 2026665 h 2026665"/>
              <a:gd name="connsiteX1" fmla="*/ 2026665 w 2026665"/>
              <a:gd name="connsiteY1" fmla="*/ 0 h 2026665"/>
              <a:gd name="connsiteX2" fmla="*/ 2026665 w 2026665"/>
              <a:gd name="connsiteY2" fmla="*/ 2026665 h 2026665"/>
              <a:gd name="connsiteX3" fmla="*/ 0 w 2026665"/>
              <a:gd name="connsiteY3" fmla="*/ 2026665 h 2026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6665" h="2026665">
                <a:moveTo>
                  <a:pt x="0" y="2026665"/>
                </a:moveTo>
                <a:cubicBezTo>
                  <a:pt x="0" y="907369"/>
                  <a:pt x="907369" y="0"/>
                  <a:pt x="2026665" y="0"/>
                </a:cubicBezTo>
                <a:lnTo>
                  <a:pt x="2026665" y="2026665"/>
                </a:lnTo>
                <a:lnTo>
                  <a:pt x="0" y="2026665"/>
                </a:lnTo>
                <a:close/>
              </a:path>
            </a:pathLst>
          </a:cu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92732" tIns="792732" rIns="199136" bIns="19913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kern="1200"/>
          </a:p>
        </p:txBody>
      </p:sp>
      <p:sp>
        <p:nvSpPr>
          <p:cNvPr id="14" name="Полилиния 13"/>
          <p:cNvSpPr/>
          <p:nvPr/>
        </p:nvSpPr>
        <p:spPr>
          <a:xfrm>
            <a:off x="4672035" y="3641431"/>
            <a:ext cx="2026665" cy="2026666"/>
          </a:xfrm>
          <a:custGeom>
            <a:avLst/>
            <a:gdLst>
              <a:gd name="connsiteX0" fmla="*/ 0 w 2026665"/>
              <a:gd name="connsiteY0" fmla="*/ 2026665 h 2026665"/>
              <a:gd name="connsiteX1" fmla="*/ 2026665 w 2026665"/>
              <a:gd name="connsiteY1" fmla="*/ 0 h 2026665"/>
              <a:gd name="connsiteX2" fmla="*/ 2026665 w 2026665"/>
              <a:gd name="connsiteY2" fmla="*/ 2026665 h 2026665"/>
              <a:gd name="connsiteX3" fmla="*/ 0 w 2026665"/>
              <a:gd name="connsiteY3" fmla="*/ 2026665 h 2026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6665" h="2026665">
                <a:moveTo>
                  <a:pt x="2026665" y="0"/>
                </a:moveTo>
                <a:cubicBezTo>
                  <a:pt x="2026665" y="1119296"/>
                  <a:pt x="1119296" y="2026665"/>
                  <a:pt x="0" y="2026665"/>
                </a:cubicBezTo>
                <a:lnTo>
                  <a:pt x="0" y="0"/>
                </a:lnTo>
                <a:lnTo>
                  <a:pt x="2026665" y="0"/>
                </a:lnTo>
                <a:close/>
              </a:path>
            </a:pathLst>
          </a:custGeom>
          <a:blipFill rotWithShape="0">
            <a:blip r:embed="rId8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99136" rIns="792732" bIns="79273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kern="1200" dirty="0"/>
          </a:p>
        </p:txBody>
      </p:sp>
      <p:sp>
        <p:nvSpPr>
          <p:cNvPr id="15" name="Полилиния 14"/>
          <p:cNvSpPr/>
          <p:nvPr/>
        </p:nvSpPr>
        <p:spPr>
          <a:xfrm>
            <a:off x="2551759" y="3641432"/>
            <a:ext cx="2026665" cy="2026665"/>
          </a:xfrm>
          <a:custGeom>
            <a:avLst/>
            <a:gdLst>
              <a:gd name="connsiteX0" fmla="*/ 0 w 2026665"/>
              <a:gd name="connsiteY0" fmla="*/ 2026665 h 2026665"/>
              <a:gd name="connsiteX1" fmla="*/ 2026665 w 2026665"/>
              <a:gd name="connsiteY1" fmla="*/ 0 h 2026665"/>
              <a:gd name="connsiteX2" fmla="*/ 2026665 w 2026665"/>
              <a:gd name="connsiteY2" fmla="*/ 2026665 h 2026665"/>
              <a:gd name="connsiteX3" fmla="*/ 0 w 2026665"/>
              <a:gd name="connsiteY3" fmla="*/ 2026665 h 2026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6665" h="2026665">
                <a:moveTo>
                  <a:pt x="2026665" y="2026665"/>
                </a:moveTo>
                <a:cubicBezTo>
                  <a:pt x="907369" y="2026665"/>
                  <a:pt x="0" y="1119296"/>
                  <a:pt x="0" y="0"/>
                </a:cubicBezTo>
                <a:lnTo>
                  <a:pt x="2026665" y="0"/>
                </a:lnTo>
                <a:lnTo>
                  <a:pt x="2026665" y="2026665"/>
                </a:lnTo>
                <a:close/>
              </a:path>
            </a:pathLst>
          </a:custGeom>
          <a:blipFill rotWithShape="0">
            <a:blip r:embed="rId9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92732" tIns="199136" rIns="199136" bIns="79273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kern="120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1261129"/>
            <a:ext cx="2312176" cy="14977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70175" y="1495418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9999"/>
                </a:solidFill>
                <a:latin typeface="Franklin Gothic Book" pitchFamily="34" charset="0"/>
                <a:cs typeface="Aharoni" pitchFamily="2" charset="-79"/>
              </a:rPr>
              <a:t>ООО «ТИССА» – пищевая промышленность (переработка фруктов и овощей) –                                      80 млн. руб. инвестиций</a:t>
            </a:r>
            <a:endParaRPr lang="ru-RU" sz="1200" b="1" dirty="0">
              <a:solidFill>
                <a:srgbClr val="009999"/>
              </a:solidFill>
              <a:latin typeface="Franklin Gothic Book" pitchFamily="34" charset="0"/>
              <a:cs typeface="Aharoni" pitchFamily="2" charset="-79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4672035" y="1521156"/>
            <a:ext cx="2026665" cy="2026665"/>
          </a:xfrm>
          <a:custGeom>
            <a:avLst/>
            <a:gdLst>
              <a:gd name="connsiteX0" fmla="*/ 0 w 2026665"/>
              <a:gd name="connsiteY0" fmla="*/ 2026665 h 2026665"/>
              <a:gd name="connsiteX1" fmla="*/ 2026665 w 2026665"/>
              <a:gd name="connsiteY1" fmla="*/ 0 h 2026665"/>
              <a:gd name="connsiteX2" fmla="*/ 2026665 w 2026665"/>
              <a:gd name="connsiteY2" fmla="*/ 2026665 h 2026665"/>
              <a:gd name="connsiteX3" fmla="*/ 0 w 2026665"/>
              <a:gd name="connsiteY3" fmla="*/ 2026665 h 2026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6665" h="2026665">
                <a:moveTo>
                  <a:pt x="0" y="0"/>
                </a:moveTo>
                <a:cubicBezTo>
                  <a:pt x="1119296" y="0"/>
                  <a:pt x="2026665" y="907369"/>
                  <a:pt x="2026665" y="2026665"/>
                </a:cubicBezTo>
                <a:lnTo>
                  <a:pt x="0" y="202666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0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792732" rIns="792732" bIns="19913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kern="1200" dirty="0"/>
          </a:p>
        </p:txBody>
      </p:sp>
    </p:spTree>
    <p:extLst>
      <p:ext uri="{BB962C8B-B14F-4D97-AF65-F5344CB8AC3E}">
        <p14:creationId xmlns:p14="http://schemas.microsoft.com/office/powerpoint/2010/main" val="298877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6"/>
    </mc:Choice>
    <mc:Fallback xmlns="">
      <p:transition spd="slow" advTm="51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97" b="-1"/>
          <a:stretch/>
        </p:blipFill>
        <p:spPr bwMode="auto">
          <a:xfrm>
            <a:off x="-17352" y="0"/>
            <a:ext cx="9161352" cy="68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" y="102964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783559" y="188640"/>
            <a:ext cx="7360441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Нерешённые вопросы по созданию индустриального парка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6880" y="1844824"/>
            <a:ext cx="8181584" cy="230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ru-RU" sz="1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Привлечение новых резидентов</a:t>
            </a:r>
            <a:r>
              <a:rPr lang="ru-RU" sz="16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6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определить ответственных в подборе резидентов, помимо администрации Подгоренского муниципального района, Департамент экономического развития и  Агентство по привлечению инвестиций и региональному </a:t>
            </a:r>
            <a:r>
              <a:rPr lang="ru-RU" sz="1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развитию.</a:t>
            </a:r>
          </a:p>
          <a:p>
            <a:pPr marL="342900" lvl="0" indent="-342900" algn="just">
              <a:buAutoNum type="arabicPeriod"/>
            </a:pPr>
            <a:endParaRPr lang="ru-RU" sz="1600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AutoNum type="arabicPeriod"/>
            </a:pPr>
            <a:r>
              <a:rPr lang="ru-RU" sz="1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Включение бюджетных заявок </a:t>
            </a:r>
            <a:r>
              <a:rPr lang="ru-RU" sz="1600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(включая ПИР) на строительство объектов инфраструктуры индустриального парка в областную адресную инвестиционную программу в </a:t>
            </a:r>
            <a:r>
              <a:rPr lang="ru-RU" sz="1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2023 году.</a:t>
            </a:r>
          </a:p>
          <a:p>
            <a:pPr lvl="0" algn="just"/>
            <a:endParaRPr lang="ru-RU" sz="1600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126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5"/>
    </mc:Choice>
    <mc:Fallback xmlns="">
      <p:transition spd="slow" advTm="33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97" b="-1"/>
          <a:stretch/>
        </p:blipFill>
        <p:spPr bwMode="auto">
          <a:xfrm>
            <a:off x="14866" y="0"/>
            <a:ext cx="9161352" cy="68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" y="102964"/>
            <a:ext cx="18589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ТИС&amp;#39;С-РУЗА&amp;quot; питомник растен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15616" y="2886893"/>
            <a:ext cx="7380313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3822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6"/>
    </mc:Choice>
    <mc:Fallback xmlns="">
      <p:transition spd="slow" advTm="51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5621</TotalTime>
  <Words>562</Words>
  <Application>Microsoft Office PowerPoint</Application>
  <PresentationFormat>Экран (4:3)</PresentationFormat>
  <Paragraphs>116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О реализации мероприятий по созданию индустриального парка «Подгоренский»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Н.А. Курильченко</dc:creator>
  <cp:lastModifiedBy>экономика</cp:lastModifiedBy>
  <cp:revision>253</cp:revision>
  <cp:lastPrinted>2022-09-02T08:33:56Z</cp:lastPrinted>
  <dcterms:created xsi:type="dcterms:W3CDTF">2021-05-13T06:32:40Z</dcterms:created>
  <dcterms:modified xsi:type="dcterms:W3CDTF">2022-10-19T06:38:07Z</dcterms:modified>
</cp:coreProperties>
</file>